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2" r:id="rId3"/>
    <p:sldId id="372" r:id="rId4"/>
    <p:sldId id="353" r:id="rId5"/>
    <p:sldId id="361" r:id="rId6"/>
    <p:sldId id="370" r:id="rId7"/>
    <p:sldId id="367" r:id="rId8"/>
    <p:sldId id="371" r:id="rId9"/>
    <p:sldId id="358" r:id="rId10"/>
    <p:sldId id="330" r:id="rId11"/>
    <p:sldId id="373" r:id="rId1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038" y="-84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EDAB2B2-596D-4971-9763-3EDC8B44D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C4B105-723B-43EF-BD53-AB57634D78ED}" type="datetimeFigureOut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65CE7C-18E5-491B-8AD5-28DEE605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2764DA-812C-4B0E-BE05-3A1D21F6AD9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7DB73-6F2C-42FF-95B3-AE8B8A7F5B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7DB73-6F2C-42FF-95B3-AE8B8A7F5B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7DB73-6F2C-42FF-95B3-AE8B8A7F5B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8278C-8114-4B0C-8E3C-A73A009554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8278C-8114-4B0C-8E3C-A73A009554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8278C-8114-4B0C-8E3C-A73A009554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8278C-8114-4B0C-8E3C-A73A009554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8278C-8114-4B0C-8E3C-A73A009554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ipc_letterhea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64214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7EFC9-2F6C-4637-A39C-4D8AEA9D3FA4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4688-62BA-4B0B-95C0-047CB255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20AD-E7CD-49BD-AE97-287848DF95E1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7D0D-6C23-4522-93D4-7CADDD210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259C-1C1F-436D-870A-83A4CA7FB764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D0B4-5A6E-45A6-85C6-8C77F8068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A20D-E9D6-48D2-B24A-5CC31969B016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3547-A87B-4471-9C10-A882198C8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ipc_letterhea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019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ipc_menu_0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382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F833-5680-4D70-99FE-E0D077110981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09600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7FBC-383B-4092-8384-B6288BBB2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54C3-265C-40B5-81F1-F3D9CE4A1141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F776-97B6-4A29-96FC-9FF6CC61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CE083-CD36-4001-AAAC-6E8712130189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9AAA-5ABF-4BF1-B99D-3FA1393CB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7C73-B2AC-4C5B-A53D-415286621560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4BC5-90CD-4D47-B458-CFC542A4E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D8E3-CB07-46A2-AEC7-4999C10C870C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1FA5-90F9-45DE-8861-C88D7825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C352-031A-49F8-ACF6-966E694D6500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B67D-F847-4637-B58C-9254117D3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A684-598E-4339-9BC6-FA6D4997C961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096A-709C-40EB-8098-987861A21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9F41-6036-4F14-92E3-FAC0A8F94B13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3AEBB-D560-43F6-A5EC-26949D60E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58555D-D2E4-4B61-8110-D4BAA7959BCD}" type="datetime1">
              <a:rPr lang="en-US"/>
              <a:pPr>
                <a:defRPr/>
              </a:pPr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1F2925-B444-4FFF-A9CA-CD0B404D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  <p:sldLayoutId id="21474837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abassociates.org/" TargetMode="External"/><Relationship Id="rId2" Type="http://schemas.openxmlformats.org/officeDocument/2006/relationships/hyperlink" Target="https://owa014.msoutlookonline.net/exchange/susan5/Inbox/12_xF8FF_9%20Roundtable%20Reminder-3.EML?Cmd=op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Eastern Interconnection Planning Analysis of 2030 Resources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391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Phase I Results from EIPC Study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New England Electricity Restructuring Roundtable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898989"/>
                </a:solidFill>
              </a:rPr>
              <a:t>December 9, 2011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898989"/>
                </a:solidFill>
              </a:rPr>
              <a:t>David Whiteley, Executive Director - EIPC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z="4000" b="1" dirty="0" smtClean="0"/>
              <a:t>Questions and Discussion</a:t>
            </a:r>
          </a:p>
        </p:txBody>
      </p:sp>
      <p:pic>
        <p:nvPicPr>
          <p:cNvPr id="51202" name="Picture 2" descr="C:\Documents and Settings\David Wh\My Documents\My Pictures\Microsoft Clip Organizer\j04414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65D79-95FD-4F38-8319-EDCEC0D1F0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763000" cy="3276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ambria" pitchFamily="18" charset="0"/>
              </a:rPr>
              <a:t>This presentation was given at the 12.9.2011 </a:t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>New England Electricity Restructuring Roundtable,  </a:t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>“</a:t>
            </a:r>
            <a:r>
              <a:rPr lang="en-US" sz="3200" i="1" dirty="0" smtClean="0">
                <a:latin typeface="Cambria" pitchFamily="18" charset="0"/>
                <a:hlinkClick r:id="rId2"/>
              </a:rPr>
              <a:t>Renewable Energy-Related Transmission</a:t>
            </a:r>
            <a:br>
              <a:rPr lang="en-US" sz="3200" i="1" dirty="0" smtClean="0">
                <a:latin typeface="Cambria" pitchFamily="18" charset="0"/>
                <a:hlinkClick r:id="rId2"/>
              </a:rPr>
            </a:br>
            <a:r>
              <a:rPr lang="en-US" sz="3200" i="1" dirty="0" smtClean="0">
                <a:latin typeface="Cambria" pitchFamily="18" charset="0"/>
                <a:hlinkClick r:id="rId2"/>
              </a:rPr>
              <a:t> for New Englanders: by Land and by Sea</a:t>
            </a:r>
            <a:r>
              <a:rPr lang="en-US" sz="3200" i="1" dirty="0" smtClean="0">
                <a:latin typeface="Cambria" pitchFamily="18" charset="0"/>
              </a:rPr>
              <a:t>”</a:t>
            </a:r>
            <a:br>
              <a:rPr lang="en-US" sz="3200" i="1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>convened and moderated by </a:t>
            </a:r>
            <a:r>
              <a:rPr lang="en-US" sz="3200" dirty="0" smtClean="0">
                <a:latin typeface="Cambria" pitchFamily="18" charset="0"/>
                <a:hlinkClick r:id="rId3"/>
              </a:rPr>
              <a:t>Raab Associates, Ltd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3009900" cy="1924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876800"/>
            <a:ext cx="4591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676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We have come a long way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stakeholder process is functioning in a robust and active manner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Consensus based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Active and intense dialog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would be hard to find a way to improve the excellent working relationship between the EISPC and EIPC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Phase I analysis is complete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final Phase I report will be finalized by December 16,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77ED-BA1A-43D6-AE43-1485E21808A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Stakeholder Steering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>
              <a:buNone/>
            </a:pPr>
            <a:r>
              <a:rPr lang="en-US" sz="1400" b="1" dirty="0" smtClean="0"/>
              <a:t>Chair: Roy Thilly </a:t>
            </a:r>
          </a:p>
          <a:p>
            <a:pPr>
              <a:buNone/>
            </a:pPr>
            <a:r>
              <a:rPr lang="en-US" sz="1400" b="1" dirty="0" smtClean="0"/>
              <a:t>Vice Chair: Kevin Gunn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Jon Norman,</a:t>
            </a:r>
            <a:r>
              <a:rPr lang="en-US" sz="1400" dirty="0" smtClean="0"/>
              <a:t> Ministry of Energy and Infrastructure (Ontario)</a:t>
            </a:r>
          </a:p>
          <a:p>
            <a:pPr>
              <a:buNone/>
            </a:pPr>
            <a:r>
              <a:rPr lang="en-US" sz="1400" b="1" dirty="0" smtClean="0"/>
              <a:t>Brenda Harris, </a:t>
            </a:r>
            <a:r>
              <a:rPr lang="en-US" sz="1400" dirty="0" smtClean="0"/>
              <a:t>Occidental </a:t>
            </a:r>
          </a:p>
          <a:p>
            <a:pPr>
              <a:buNone/>
            </a:pPr>
            <a:r>
              <a:rPr lang="en-US" sz="1400" b="1" dirty="0" smtClean="0"/>
              <a:t>Ryan Kind, </a:t>
            </a:r>
            <a:r>
              <a:rPr lang="en-US" sz="1400" dirty="0" smtClean="0"/>
              <a:t>Missouri Office of the Public Counsel </a:t>
            </a:r>
          </a:p>
          <a:p>
            <a:pPr>
              <a:buNone/>
            </a:pPr>
            <a:r>
              <a:rPr lang="en-US" sz="1400" b="1" dirty="0" smtClean="0"/>
              <a:t>Sonny Popowsky, </a:t>
            </a:r>
            <a:r>
              <a:rPr lang="en-US" sz="1400" dirty="0" smtClean="0"/>
              <a:t>Pennsylvania Office of Consumer Advocate </a:t>
            </a:r>
          </a:p>
          <a:p>
            <a:pPr>
              <a:buNone/>
            </a:pPr>
            <a:r>
              <a:rPr lang="en-US" sz="1400" b="1" dirty="0" smtClean="0"/>
              <a:t>Steve Gaw, </a:t>
            </a:r>
            <a:r>
              <a:rPr lang="en-US" sz="1400" dirty="0" smtClean="0"/>
              <a:t>Wind Coalition (SPP - </a:t>
            </a:r>
            <a:r>
              <a:rPr lang="en-US" sz="1400" dirty="0" err="1" smtClean="0"/>
              <a:t>Renewables</a:t>
            </a:r>
            <a:r>
              <a:rPr lang="en-US" sz="1400" dirty="0" smtClean="0"/>
              <a:t>) </a:t>
            </a:r>
          </a:p>
          <a:p>
            <a:pPr>
              <a:buNone/>
            </a:pPr>
            <a:r>
              <a:rPr lang="en-US" sz="1400" b="1" dirty="0" smtClean="0"/>
              <a:t>Michael Goggin, </a:t>
            </a:r>
            <a:r>
              <a:rPr lang="en-US" sz="1400" dirty="0" smtClean="0"/>
              <a:t>American Wind Energy Association (AWEA) </a:t>
            </a:r>
          </a:p>
          <a:p>
            <a:pPr>
              <a:buNone/>
            </a:pPr>
            <a:r>
              <a:rPr lang="en-US" sz="1400" b="1" dirty="0" smtClean="0"/>
              <a:t>Mark Volpe, </a:t>
            </a:r>
            <a:r>
              <a:rPr lang="en-US" sz="1400" dirty="0" smtClean="0"/>
              <a:t>Dynegy, Inc. (MISO - Non-</a:t>
            </a:r>
            <a:r>
              <a:rPr lang="en-US" sz="1400" dirty="0" err="1" smtClean="0"/>
              <a:t>Renewables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b="1" dirty="0" smtClean="0"/>
              <a:t>Mark Brownstein, </a:t>
            </a:r>
            <a:r>
              <a:rPr lang="en-US" sz="1400" dirty="0" smtClean="0"/>
              <a:t>Environmental Defense Fund </a:t>
            </a:r>
          </a:p>
          <a:p>
            <a:pPr>
              <a:buNone/>
            </a:pPr>
            <a:r>
              <a:rPr lang="en-US" sz="1400" b="1" dirty="0" smtClean="0"/>
              <a:t>Andy Oliver, </a:t>
            </a:r>
            <a:r>
              <a:rPr lang="en-US" sz="1400" dirty="0" smtClean="0"/>
              <a:t>Land Trust Alliance </a:t>
            </a:r>
          </a:p>
          <a:p>
            <a:pPr>
              <a:buNone/>
            </a:pPr>
            <a:r>
              <a:rPr lang="en-US" sz="1400" b="1" dirty="0" smtClean="0"/>
              <a:t>Beth Soholt, </a:t>
            </a:r>
            <a:r>
              <a:rPr lang="en-US" sz="1400" dirty="0" smtClean="0"/>
              <a:t>Wind on the Wires </a:t>
            </a:r>
          </a:p>
          <a:p>
            <a:pPr>
              <a:buNone/>
            </a:pPr>
            <a:r>
              <a:rPr lang="en-US" sz="1400" b="1" dirty="0" smtClean="0"/>
              <a:t>Herb Healy, </a:t>
            </a:r>
            <a:r>
              <a:rPr lang="en-US" sz="1400" dirty="0" err="1" smtClean="0"/>
              <a:t>EnerNOC</a:t>
            </a:r>
            <a:r>
              <a:rPr lang="en-US" sz="1400" dirty="0" smtClean="0"/>
              <a:t>, Inc. (ISO-NE, Canada - Demand-Side Resources)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1400" b="1" dirty="0" smtClean="0"/>
              <a:t>Chris Lyons, </a:t>
            </a:r>
            <a:r>
              <a:rPr lang="en-US" sz="1400" dirty="0" smtClean="0"/>
              <a:t>Constellation Energy (MISO - Non-DSM) </a:t>
            </a:r>
          </a:p>
          <a:p>
            <a:pPr>
              <a:buNone/>
            </a:pPr>
            <a:r>
              <a:rPr lang="en-US" sz="1400" b="1" dirty="0" smtClean="0"/>
              <a:t>Dennis </a:t>
            </a:r>
            <a:r>
              <a:rPr lang="en-US" sz="1400" b="1" dirty="0" err="1" smtClean="0"/>
              <a:t>Sobieski</a:t>
            </a:r>
            <a:r>
              <a:rPr lang="en-US" sz="1400" b="1" dirty="0" smtClean="0"/>
              <a:t>, </a:t>
            </a:r>
            <a:r>
              <a:rPr lang="en-US" sz="1400" dirty="0" smtClean="0"/>
              <a:t>Hess Corporation (PJM) </a:t>
            </a:r>
          </a:p>
          <a:p>
            <a:pPr>
              <a:buNone/>
            </a:pPr>
            <a:r>
              <a:rPr lang="en-US" sz="1400" b="1" dirty="0" smtClean="0"/>
              <a:t>Paul Malone, </a:t>
            </a:r>
            <a:r>
              <a:rPr lang="en-US" sz="1400" dirty="0" smtClean="0"/>
              <a:t>Nebraska Public Power District (SPP) </a:t>
            </a:r>
          </a:p>
          <a:p>
            <a:pPr>
              <a:buNone/>
            </a:pPr>
            <a:r>
              <a:rPr lang="en-US" sz="1400" b="1" dirty="0" smtClean="0"/>
              <a:t>Tim Noeldner, </a:t>
            </a:r>
            <a:r>
              <a:rPr lang="en-US" sz="1400" dirty="0" smtClean="0"/>
              <a:t>WPPI Energy (Co-op TDU) </a:t>
            </a:r>
          </a:p>
          <a:p>
            <a:pPr>
              <a:buNone/>
            </a:pPr>
            <a:r>
              <a:rPr lang="en-US" sz="1400" b="1" dirty="0" smtClean="0"/>
              <a:t>Maryam Sharif, </a:t>
            </a:r>
            <a:r>
              <a:rPr lang="en-US" sz="1400" dirty="0" smtClean="0"/>
              <a:t>New York Power Authority (NYISO) </a:t>
            </a:r>
          </a:p>
          <a:p>
            <a:pPr>
              <a:buNone/>
            </a:pPr>
            <a:r>
              <a:rPr lang="en-US" sz="1400" b="1" dirty="0" smtClean="0"/>
              <a:t>David Boyd</a:t>
            </a:r>
            <a:r>
              <a:rPr lang="en-US" sz="1400" dirty="0" smtClean="0"/>
              <a:t>, MN </a:t>
            </a:r>
          </a:p>
          <a:p>
            <a:pPr>
              <a:buNone/>
            </a:pPr>
            <a:r>
              <a:rPr lang="en-US" sz="1400" b="1" dirty="0" smtClean="0"/>
              <a:t>Doug Nazarian, </a:t>
            </a:r>
            <a:r>
              <a:rPr lang="en-US" sz="1400" dirty="0" smtClean="0"/>
              <a:t>MD </a:t>
            </a:r>
          </a:p>
          <a:p>
            <a:pPr>
              <a:buNone/>
            </a:pPr>
            <a:r>
              <a:rPr lang="en-US" sz="1400" b="1" dirty="0" smtClean="0"/>
              <a:t>Jim Volz, </a:t>
            </a:r>
            <a:r>
              <a:rPr lang="en-US" sz="1400" dirty="0" smtClean="0"/>
              <a:t>VT </a:t>
            </a:r>
          </a:p>
          <a:p>
            <a:pPr>
              <a:buNone/>
            </a:pPr>
            <a:r>
              <a:rPr lang="en-US" sz="1400" b="1" dirty="0" smtClean="0"/>
              <a:t>Lib Fleming, </a:t>
            </a:r>
            <a:r>
              <a:rPr lang="en-US" sz="1400" dirty="0" smtClean="0"/>
              <a:t>SC </a:t>
            </a:r>
          </a:p>
          <a:p>
            <a:pPr>
              <a:buNone/>
            </a:pPr>
            <a:r>
              <a:rPr lang="en-US" sz="1400" b="1" dirty="0" smtClean="0"/>
              <a:t>Kevin Gunn, </a:t>
            </a:r>
            <a:r>
              <a:rPr lang="en-US" sz="1400" dirty="0" smtClean="0"/>
              <a:t>MO </a:t>
            </a:r>
          </a:p>
          <a:p>
            <a:pPr>
              <a:buNone/>
            </a:pPr>
            <a:r>
              <a:rPr lang="en-US" sz="1400" b="1" dirty="0" smtClean="0"/>
              <a:t>Jon McKinney, </a:t>
            </a:r>
            <a:r>
              <a:rPr lang="en-US" sz="1400" dirty="0" smtClean="0"/>
              <a:t>WV </a:t>
            </a:r>
          </a:p>
          <a:p>
            <a:pPr>
              <a:buNone/>
            </a:pPr>
            <a:r>
              <a:rPr lang="en-US" sz="1400" b="1" dirty="0" smtClean="0"/>
              <a:t>Ed Finley, </a:t>
            </a:r>
            <a:r>
              <a:rPr lang="en-US" sz="1400" dirty="0" smtClean="0"/>
              <a:t>NC </a:t>
            </a:r>
          </a:p>
          <a:p>
            <a:pPr>
              <a:buNone/>
            </a:pPr>
            <a:r>
              <a:rPr lang="en-US" sz="1400" b="1" dirty="0" smtClean="0"/>
              <a:t>Eric Callisto, </a:t>
            </a:r>
            <a:r>
              <a:rPr lang="en-US" sz="1400" dirty="0" smtClean="0"/>
              <a:t>WI </a:t>
            </a:r>
          </a:p>
          <a:p>
            <a:pPr>
              <a:buNone/>
            </a:pPr>
            <a:r>
              <a:rPr lang="en-US" sz="1400" b="1" dirty="0" smtClean="0"/>
              <a:t>Garry Brown, </a:t>
            </a:r>
            <a:r>
              <a:rPr lang="en-US" sz="1400" dirty="0" smtClean="0"/>
              <a:t>NY </a:t>
            </a:r>
          </a:p>
          <a:p>
            <a:pPr>
              <a:buNone/>
            </a:pPr>
            <a:r>
              <a:rPr lang="en-US" sz="1400" b="1" dirty="0" smtClean="0"/>
              <a:t>Elana Wills</a:t>
            </a:r>
            <a:r>
              <a:rPr lang="en-US" sz="1400" dirty="0" smtClean="0"/>
              <a:t>, AR </a:t>
            </a:r>
          </a:p>
          <a:p>
            <a:pPr>
              <a:buNone/>
            </a:pPr>
            <a:r>
              <a:rPr lang="en-US" sz="1400" b="1" dirty="0" smtClean="0"/>
              <a:t>Will Kaul, </a:t>
            </a:r>
            <a:r>
              <a:rPr lang="en-US" sz="1400" dirty="0" smtClean="0"/>
              <a:t>Great River Energy (MISO) </a:t>
            </a:r>
          </a:p>
          <a:p>
            <a:pPr>
              <a:buNone/>
            </a:pPr>
            <a:r>
              <a:rPr lang="en-US" sz="1400" b="1" dirty="0" smtClean="0"/>
              <a:t>Stu Nachmias, </a:t>
            </a:r>
            <a:r>
              <a:rPr lang="en-US" sz="1400" dirty="0" smtClean="0"/>
              <a:t>Con Edison (NYISO) </a:t>
            </a:r>
          </a:p>
          <a:p>
            <a:pPr>
              <a:buNone/>
            </a:pPr>
            <a:r>
              <a:rPr lang="en-US" sz="1400" b="1" dirty="0" smtClean="0"/>
              <a:t>Paul Napoli, </a:t>
            </a:r>
            <a:r>
              <a:rPr lang="en-US" sz="1400" dirty="0" smtClean="0"/>
              <a:t>PSEG (PJM) </a:t>
            </a: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77ED-BA1A-43D6-AE43-1485E21808A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7" descr="eipc_letterhe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248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ipc_menu_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8382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Resource Expansion Futures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“Business as Usual”</a:t>
            </a:r>
          </a:p>
          <a:p>
            <a:pPr marL="914400" lvl="1" indent="-514350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1800" dirty="0" smtClean="0"/>
              <a:t>This Future assumes that present trends continue into the future based on historical indices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Federal Carbon Constraint: National Implementation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/>
              <a:t>Federal Carbon Constraint: Regional Implementation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/>
              <a:t>Aggressive Energy Efficiency, Demand Response, Distributed Generation and Smart Grid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000" dirty="0" smtClean="0"/>
              <a:t>National RPS: National Implementation (top down)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000" dirty="0" smtClean="0"/>
              <a:t>National RPS: State and Regional Implementation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000" dirty="0" smtClean="0"/>
              <a:t>Nuclear Resurgence</a:t>
            </a:r>
          </a:p>
          <a:p>
            <a:pPr marL="514350" indent="-514350">
              <a:buFont typeface="+mj-lt"/>
              <a:buAutoNum type="arabicPeriod" startAt="8"/>
              <a:defRPr/>
            </a:pPr>
            <a:r>
              <a:rPr lang="en-US" sz="2000" dirty="0" smtClean="0"/>
              <a:t>Combined Federal Climate and Energy Policy Future</a:t>
            </a:r>
          </a:p>
          <a:p>
            <a:pPr marL="914400" lvl="1" indent="-512064"/>
            <a:endParaRPr lang="en-US" sz="2000" dirty="0" smtClean="0"/>
          </a:p>
          <a:p>
            <a:pPr marL="914400" lvl="1" indent="-512064">
              <a:lnSpc>
                <a:spcPct val="110000"/>
              </a:lnSpc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477ED-BA1A-43D6-AE43-1485E21808A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/>
              <a:t>Phase II – 3 Scenarios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“Business As Usual”</a:t>
            </a:r>
          </a:p>
          <a:p>
            <a:pPr marL="914400" lvl="1" indent="-514350">
              <a:buNone/>
            </a:pPr>
            <a:r>
              <a:rPr lang="en-US" dirty="0" smtClean="0"/>
              <a:t>	No new policies or regulations on carbon, no new RPS, no new EPA regulations [F1S17]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“National RPS”</a:t>
            </a:r>
          </a:p>
          <a:p>
            <a:pPr marL="914400" lvl="1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Regionally Implemented 30% National RPS [F6S10]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“Combined Federal Climate and Energy Policy”</a:t>
            </a:r>
          </a:p>
          <a:p>
            <a:pPr marL="914400" lvl="1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National carbon constraint with 42% reduction in 2030 and 80% in 2050, 30% national RPS, increased Energy Efficiency/Demand Response/Distributed Generation/</a:t>
            </a:r>
            <a:r>
              <a:rPr lang="en-US" dirty="0" err="1" smtClean="0"/>
              <a:t>SmartGrid</a:t>
            </a:r>
            <a:r>
              <a:rPr lang="en-US" dirty="0" smtClean="0"/>
              <a:t> [F8S7]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3BE8-309D-48E1-9947-FCE85E45C41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rgbClr val="000000"/>
                </a:solidFill>
              </a:rPr>
              <a:t>Installed 2030 EI Capacity by Type: 3 Scenarios</a:t>
            </a:r>
            <a:endParaRPr lang="en-US" sz="3200" b="1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3BE8-309D-48E1-9947-FCE85E45C41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181600" cy="424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/>
              <a:t>Installed 2030 Capacity by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3BE8-309D-48E1-9947-FCE85E45C41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016502" cy="455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/>
              <a:t>2030 Energy Source: 3 Scenarios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EI generation as a percent of demand,  EI energy demand , and EI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emissions are shown below for 2030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3BE8-309D-48E1-9947-FCE85E45C41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2362200"/>
          <a:ext cx="5791201" cy="3590924"/>
        </p:xfrm>
        <a:graphic>
          <a:graphicData uri="http://schemas.openxmlformats.org/drawingml/2006/table">
            <a:tbl>
              <a:tblPr/>
              <a:tblGrid>
                <a:gridCol w="137768"/>
                <a:gridCol w="1830355"/>
                <a:gridCol w="1220236"/>
                <a:gridCol w="1220236"/>
                <a:gridCol w="1220236"/>
                <a:gridCol w="162370"/>
              </a:tblGrid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BAU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Reg RPS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Nat'l CO2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F1S17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F6S10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F8S7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Nuclear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On-Shore Wind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Off-Shore Wind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Hydro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0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0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Demand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TWh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from BAU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CO2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MilMetricTons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Change from BAU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b="1" dirty="0" smtClean="0"/>
              <a:t>Phase II – Transmission Analysis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3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Phase II will be conducted in 2012</a:t>
            </a:r>
          </a:p>
          <a:p>
            <a:pPr eaLnBrk="1" hangingPunct="1"/>
            <a:r>
              <a:rPr lang="en-US" smtClean="0"/>
              <a:t>The </a:t>
            </a:r>
            <a:r>
              <a:rPr lang="en-US" dirty="0" smtClean="0"/>
              <a:t>study year will be 2030</a:t>
            </a:r>
          </a:p>
          <a:p>
            <a:r>
              <a:rPr lang="en-US" dirty="0" smtClean="0"/>
              <a:t>Transmission additions required to meet reliability standards</a:t>
            </a:r>
          </a:p>
          <a:p>
            <a:r>
              <a:rPr lang="en-US" dirty="0" smtClean="0"/>
              <a:t>Focus on 230kV and above</a:t>
            </a:r>
          </a:p>
          <a:p>
            <a:r>
              <a:rPr lang="en-US" dirty="0" smtClean="0"/>
              <a:t>Consider HVAC and HVDC solutions</a:t>
            </a:r>
          </a:p>
          <a:p>
            <a:pPr eaLnBrk="1" hangingPunct="1"/>
            <a:r>
              <a:rPr lang="en-US" dirty="0" smtClean="0"/>
              <a:t>Include a production cost run for each resulting system</a:t>
            </a:r>
          </a:p>
          <a:p>
            <a:pPr eaLnBrk="1" hangingPunct="1"/>
            <a:r>
              <a:rPr lang="en-US" dirty="0" smtClean="0"/>
              <a:t>Include an estimate of the costs for generation and transmission expansion in each scenario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3BE8-309D-48E1-9947-FCE85E45C41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404</Words>
  <Application>Microsoft Office PowerPoint</Application>
  <PresentationFormat>On-screen Show (4:3)</PresentationFormat>
  <Paragraphs>158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Eastern Interconnection Planning Analysis of 2030 Resources</vt:lpstr>
      <vt:lpstr>We have come a long way …</vt:lpstr>
      <vt:lpstr>Stakeholder Steering Committee</vt:lpstr>
      <vt:lpstr>Resource Expansion Futures</vt:lpstr>
      <vt:lpstr>Phase II – 3 Scenarios</vt:lpstr>
      <vt:lpstr>Installed 2030 EI Capacity by Type: 3 Scenarios</vt:lpstr>
      <vt:lpstr>Installed 2030 Capacity by Region</vt:lpstr>
      <vt:lpstr>2030 Energy Source: 3 Scenarios</vt:lpstr>
      <vt:lpstr>Phase II – Transmission Analysis</vt:lpstr>
      <vt:lpstr>Questions and Discussion</vt:lpstr>
      <vt:lpstr>This presentation was given at the 12.9.2011  New England Electricity Restructuring Roundtable,   “Renewable Energy-Related Transmission  for New Englanders: by Land and by Sea” convened and moderated by Raab Associates, Ltd.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Collaborative Approach to Interconnection-Wide Transmission Analyses</dc:title>
  <dc:creator>David Whiteley</dc:creator>
  <cp:lastModifiedBy> </cp:lastModifiedBy>
  <cp:revision>137</cp:revision>
  <dcterms:created xsi:type="dcterms:W3CDTF">2009-11-12T13:16:30Z</dcterms:created>
  <dcterms:modified xsi:type="dcterms:W3CDTF">2011-12-13T17:41:49Z</dcterms:modified>
</cp:coreProperties>
</file>